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06" r:id="rId2"/>
    <p:sldId id="307" r:id="rId3"/>
    <p:sldId id="256" r:id="rId4"/>
    <p:sldId id="257" r:id="rId5"/>
    <p:sldId id="303" r:id="rId6"/>
    <p:sldId id="304" r:id="rId7"/>
    <p:sldId id="316" r:id="rId8"/>
    <p:sldId id="314" r:id="rId9"/>
    <p:sldId id="258" r:id="rId10"/>
    <p:sldId id="259" r:id="rId11"/>
    <p:sldId id="260" r:id="rId12"/>
    <p:sldId id="261" r:id="rId13"/>
    <p:sldId id="262" r:id="rId14"/>
    <p:sldId id="305" r:id="rId15"/>
    <p:sldId id="309" r:id="rId16"/>
    <p:sldId id="310" r:id="rId17"/>
    <p:sldId id="264" r:id="rId18"/>
    <p:sldId id="265" r:id="rId19"/>
    <p:sldId id="317" r:id="rId20"/>
    <p:sldId id="318" r:id="rId21"/>
    <p:sldId id="268" r:id="rId22"/>
    <p:sldId id="270" r:id="rId23"/>
    <p:sldId id="315" r:id="rId24"/>
    <p:sldId id="275" r:id="rId25"/>
    <p:sldId id="276" r:id="rId26"/>
    <p:sldId id="277" r:id="rId27"/>
    <p:sldId id="280" r:id="rId28"/>
    <p:sldId id="311" r:id="rId29"/>
    <p:sldId id="308" r:id="rId30"/>
    <p:sldId id="281" r:id="rId31"/>
    <p:sldId id="319" r:id="rId32"/>
    <p:sldId id="321" r:id="rId33"/>
    <p:sldId id="323" r:id="rId34"/>
    <p:sldId id="286" r:id="rId35"/>
    <p:sldId id="287" r:id="rId36"/>
    <p:sldId id="290" r:id="rId37"/>
    <p:sldId id="291" r:id="rId38"/>
    <p:sldId id="292" r:id="rId39"/>
    <p:sldId id="293" r:id="rId40"/>
    <p:sldId id="294" r:id="rId41"/>
    <p:sldId id="297" r:id="rId42"/>
    <p:sldId id="298" r:id="rId43"/>
    <p:sldId id="299" r:id="rId44"/>
    <p:sldId id="300" r:id="rId45"/>
    <p:sldId id="301" r:id="rId46"/>
    <p:sldId id="324" r:id="rId47"/>
    <p:sldId id="325" r:id="rId4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7" autoAdjust="0"/>
    <p:restoredTop sz="86434" autoAdjust="0"/>
  </p:normalViewPr>
  <p:slideViewPr>
    <p:cSldViewPr snapToGrid="0" snapToObjects="1"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1E2AA50-AE05-4D73-9323-E2C20241B8BB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2950D9A-69D5-4BF1-9E4F-32378609A8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7DF341-DBA8-4E2E-899F-BE8FA851AFAC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Mastertextformat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37A345-F729-4A66-96D1-75930313E2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B7F197-B31F-4594-8F92-BA2554B8C3D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B7F197-B31F-4594-8F92-BA2554B8C3D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B7F197-B31F-4594-8F92-BA2554B8C3D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/>
            </a:r>
            <a:br>
              <a:rPr lang="de-DE" smtClean="0"/>
            </a:br>
            <a:endParaRPr lang="de-DE" smtClean="0"/>
          </a:p>
        </p:txBody>
      </p:sp>
      <p:sp>
        <p:nvSpPr>
          <p:cNvPr id="48131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822DB-BB15-4E58-A4B6-E0E4B8F1C37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B7F197-B31F-4594-8F92-BA2554B8C3D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/>
            </a:r>
            <a:br>
              <a:rPr lang="de-DE" smtClean="0"/>
            </a:br>
            <a:endParaRPr lang="de-DE" smtClean="0"/>
          </a:p>
        </p:txBody>
      </p:sp>
      <p:sp>
        <p:nvSpPr>
          <p:cNvPr id="48131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822DB-BB15-4E58-A4B6-E0E4B8F1C37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F892-ADA2-4F64-A230-2DFC9C75281C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2E81-9785-4FF6-BF32-D08EB8FB98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A9DB-5874-4628-8CA5-4E32025F511A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8EC0-6127-43A4-99E3-2224B1F560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7D9C5-80FD-4E9D-92E8-F7494150374F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120C-C4A4-4099-8A8F-514D104262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0FE0-96A5-4E2B-9C78-3F4410377492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40BE-F941-49CC-BDB8-84D8BC290F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23CC-E635-4C01-9E3B-B89B394A05F2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CAE9-2CB2-47C6-89C6-A1AA234C02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2025-B3CD-42C1-961E-405D9E72B36C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C71C-6123-4313-B311-6993C52143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EB32-02AE-4969-B339-D12DF7463BCE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3BA5C-BCA0-4182-B67A-F451DDD862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4FBA-0F21-4E66-A9F2-77CD669B0806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B0CE-A93F-413A-A7BE-562C416F65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0A15-574F-41EE-A3B3-E1CFE0693644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4835-A587-4C27-B453-15AC4A2109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DF0C0-1BEA-409B-95E5-742AC489E374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89F3-11D7-4996-AD9C-C65F0293FD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F73A4-D20F-404B-815F-892E1065F700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814A-A9B2-4C59-99A4-24325F129A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  <a:endParaRPr 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A1B642-6A63-4CA4-B11C-E1A7A683971C}" type="datetimeFigureOut">
              <a:rPr lang="de-DE"/>
              <a:pPr>
                <a:defRPr/>
              </a:pPr>
              <a:t>24.11.2014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2C0BC1-5745-4B0F-8B8A-5ED5CB94B4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Bild 7" descr="hintergrund_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0" y="1691641"/>
            <a:ext cx="9144000" cy="3032759"/>
          </a:xfrm>
          <a:solidFill>
            <a:srgbClr val="009900"/>
          </a:solidFill>
        </p:spPr>
        <p:txBody>
          <a:bodyPr/>
          <a:lstStyle/>
          <a:p>
            <a:r>
              <a:rPr lang="de-DE" b="1" dirty="0" smtClean="0"/>
              <a:t>Jugendaktion 2015</a:t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Kritischer Konsum </a:t>
            </a:r>
            <a:r>
              <a:rPr lang="de-DE" dirty="0" smtClean="0"/>
              <a:t>&amp; </a:t>
            </a:r>
            <a:r>
              <a:rPr lang="de-DE" dirty="0" smtClean="0"/>
              <a:t>Kleidung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©KjG </a:t>
            </a:r>
            <a:r>
              <a:rPr lang="de-DE" sz="2000" dirty="0" smtClean="0"/>
              <a:t>Aachen</a:t>
            </a:r>
            <a:endParaRPr lang="de-DE" sz="2000" dirty="0"/>
          </a:p>
        </p:txBody>
      </p:sp>
      <p:pic>
        <p:nvPicPr>
          <p:cNvPr id="1027" name="Picture 3" descr="F:\EWAK\Jugendaktion\2015\Logo_fertig 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691641"/>
            <a:ext cx="3281998" cy="26347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In welchen Ländern boomt  zurzeit </a:t>
            </a:r>
            <a:br>
              <a:rPr lang="de-DE" sz="3600" b="1" dirty="0" smtClean="0"/>
            </a:br>
            <a:r>
              <a:rPr lang="de-DE" sz="3600" b="1" dirty="0" smtClean="0"/>
              <a:t>die Textilindustrie ?</a:t>
            </a:r>
            <a:endParaRPr lang="de-DE" sz="36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1514" name="Titel 1"/>
          <p:cNvSpPr txBox="1">
            <a:spLocks/>
          </p:cNvSpPr>
          <p:nvPr/>
        </p:nvSpPr>
        <p:spPr bwMode="auto">
          <a:xfrm>
            <a:off x="369888" y="2976563"/>
            <a:ext cx="26431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China &amp; Bangladesch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1515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Brasilien &amp; Mexiko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1516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Südafrika &amp; Kongo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000" b="1" dirty="0" smtClean="0"/>
              <a:t>Wie viel Prozent des Exports macht die Textilindustrie in Bangladesch aus?</a:t>
            </a:r>
            <a:endParaRPr lang="de-DE" sz="30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2538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35 %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2539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50 %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2540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80 %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3562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35 %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3563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50 %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3564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80 %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2270125" y="560388"/>
            <a:ext cx="64182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Wie viel Prozent des Exports macht die Textilindustrie in Bangladesch aus?</a:t>
            </a: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 Monatslohn erhält </a:t>
            </a:r>
            <a:r>
              <a:rPr lang="de-DE" sz="3600" b="1" dirty="0" err="1" smtClean="0"/>
              <a:t>einE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NäherIn</a:t>
            </a:r>
            <a:r>
              <a:rPr lang="de-DE" sz="3600" b="1" dirty="0" smtClean="0"/>
              <a:t> in Bangladesch?</a:t>
            </a:r>
            <a:endParaRPr lang="de-DE" sz="36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4586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30-35 Euro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4587" name="Titel 1"/>
          <p:cNvSpPr txBox="1">
            <a:spLocks/>
          </p:cNvSpPr>
          <p:nvPr/>
        </p:nvSpPr>
        <p:spPr bwMode="auto">
          <a:xfrm>
            <a:off x="3230563" y="2976563"/>
            <a:ext cx="2870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80-90 Euro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4588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120-130 Euro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5610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30-35 Euro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5611" name="Titel 1"/>
          <p:cNvSpPr txBox="1">
            <a:spLocks/>
          </p:cNvSpPr>
          <p:nvPr/>
        </p:nvSpPr>
        <p:spPr bwMode="auto">
          <a:xfrm>
            <a:off x="3230563" y="2976563"/>
            <a:ext cx="2870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80-90 Euro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5612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120-130 Euro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 Monatslohn erhält </a:t>
            </a:r>
            <a:r>
              <a:rPr lang="de-DE" sz="3600" b="1" dirty="0" err="1" smtClean="0"/>
              <a:t>einE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NäherIn</a:t>
            </a:r>
            <a:r>
              <a:rPr lang="de-DE" sz="3600" b="1" dirty="0" smtClean="0"/>
              <a:t> in Bangladesch?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873875" cy="909637"/>
          </a:xfrm>
        </p:spPr>
        <p:txBody>
          <a:bodyPr/>
          <a:lstStyle/>
          <a:p>
            <a:pPr eaLnBrk="1" hangingPunct="1"/>
            <a:r>
              <a:rPr lang="de-DE" sz="3200" b="1" dirty="0" smtClean="0"/>
              <a:t>Wer verdient am meisten </a:t>
            </a:r>
            <a:br>
              <a:rPr lang="de-DE" sz="3200" b="1" dirty="0" smtClean="0"/>
            </a:br>
            <a:r>
              <a:rPr lang="de-DE" sz="3200" b="1" dirty="0" smtClean="0"/>
              <a:t>vom Ladenpreis eines Kleidungsstücks?</a:t>
            </a:r>
            <a:endParaRPr lang="de-DE" sz="3200" dirty="0" smtClean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8682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Design-</a:t>
            </a:r>
            <a:r>
              <a:rPr lang="de-DE" sz="3600" b="1" dirty="0" err="1" smtClean="0">
                <a:latin typeface="Calibri" pitchFamily="34" charset="0"/>
              </a:rPr>
              <a:t>abteilung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8683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Einzel-handel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8684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Transport-wesen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9706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Design-</a:t>
            </a:r>
            <a:r>
              <a:rPr lang="de-DE" sz="3600" b="1" dirty="0" err="1" smtClean="0">
                <a:latin typeface="Calibri" pitchFamily="34" charset="0"/>
              </a:rPr>
              <a:t>abteilung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9707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Einzel-handel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9708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Transport-wesen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873875" cy="909637"/>
          </a:xfrm>
        </p:spPr>
        <p:txBody>
          <a:bodyPr/>
          <a:lstStyle/>
          <a:p>
            <a:pPr eaLnBrk="1" hangingPunct="1"/>
            <a:r>
              <a:rPr lang="de-DE" sz="3200" b="1" dirty="0" smtClean="0"/>
              <a:t>Wer verdient am meisten </a:t>
            </a:r>
            <a:br>
              <a:rPr lang="de-DE" sz="3200" b="1" dirty="0" smtClean="0"/>
            </a:br>
            <a:r>
              <a:rPr lang="de-DE" sz="3200" b="1" dirty="0" smtClean="0"/>
              <a:t>vom Ladenpreis eines Kleidungsstücks?</a:t>
            </a:r>
            <a:endParaRPr lang="de-D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 Prozent des Ladenpreises erhält </a:t>
            </a:r>
            <a:r>
              <a:rPr lang="de-DE" sz="3600" b="1" dirty="0" err="1" smtClean="0"/>
              <a:t>einE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NäherIn</a:t>
            </a:r>
            <a:r>
              <a:rPr lang="de-DE" sz="3600" b="1" dirty="0" smtClean="0"/>
              <a:t>?</a:t>
            </a:r>
            <a:endParaRPr lang="de-DE" sz="36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6634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11 %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6635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1 %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6636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21 %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7658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11 %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7659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1 %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7660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21 %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 Prozent des Ladenpreises erhält </a:t>
            </a:r>
            <a:r>
              <a:rPr lang="de-DE" sz="3600" b="1" dirty="0" err="1" smtClean="0"/>
              <a:t>einE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NäherIn</a:t>
            </a:r>
            <a:r>
              <a:rPr lang="de-DE" sz="3600" b="1" dirty="0" smtClean="0"/>
              <a:t>?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697663" cy="909637"/>
          </a:xfrm>
        </p:spPr>
        <p:txBody>
          <a:bodyPr/>
          <a:lstStyle/>
          <a:p>
            <a:pPr eaLnBrk="1" hangingPunct="1"/>
            <a:r>
              <a:rPr lang="de-DE" sz="2800" b="1" dirty="0" smtClean="0"/>
              <a:t>Seit Januar 2013 gibt es in Thailands Textil-</a:t>
            </a:r>
            <a:r>
              <a:rPr lang="de-DE" sz="2800" b="1" dirty="0" err="1" smtClean="0"/>
              <a:t>fabriken</a:t>
            </a:r>
            <a:r>
              <a:rPr lang="de-DE" sz="2800" b="1" dirty="0" smtClean="0"/>
              <a:t> einen Mindestlohn von 7,50 Euro/Tag. Was war die Folge?</a:t>
            </a:r>
            <a:endParaRPr lang="de-DE" sz="2800" dirty="0" smtClean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2778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de-DE" sz="2800" b="1" dirty="0" smtClean="0">
                <a:solidFill>
                  <a:prstClr val="black"/>
                </a:solidFill>
                <a:latin typeface="Calibri" pitchFamily="34" charset="0"/>
              </a:rPr>
              <a:t>Abwanderung von Betrieben nach Kambodscha</a:t>
            </a:r>
            <a:endParaRPr lang="de-DE" sz="2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2779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de-DE" sz="2800" b="1" dirty="0" smtClean="0">
                <a:solidFill>
                  <a:prstClr val="black"/>
                </a:solidFill>
                <a:latin typeface="Calibri" pitchFamily="34" charset="0"/>
              </a:rPr>
              <a:t>höherer Lebens-</a:t>
            </a:r>
          </a:p>
          <a:p>
            <a:pPr lvl="0" algn="ctr"/>
            <a:r>
              <a:rPr lang="de-DE" sz="2800" b="1" dirty="0" err="1" smtClean="0">
                <a:solidFill>
                  <a:prstClr val="black"/>
                </a:solidFill>
                <a:latin typeface="Calibri" pitchFamily="34" charset="0"/>
              </a:rPr>
              <a:t>standard</a:t>
            </a:r>
            <a:r>
              <a:rPr lang="de-DE" sz="2800" b="1" dirty="0" smtClean="0">
                <a:solidFill>
                  <a:prstClr val="black"/>
                </a:solidFill>
                <a:latin typeface="Calibri" pitchFamily="34" charset="0"/>
              </a:rPr>
              <a:t> für </a:t>
            </a:r>
            <a:r>
              <a:rPr lang="de-DE" sz="2800" b="1" dirty="0" err="1" smtClean="0">
                <a:solidFill>
                  <a:prstClr val="black"/>
                </a:solidFill>
                <a:latin typeface="Calibri" pitchFamily="34" charset="0"/>
              </a:rPr>
              <a:t>NäherInnen</a:t>
            </a:r>
            <a:endParaRPr lang="de-DE" sz="2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2780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de-DE" sz="2800" b="1" dirty="0" smtClean="0">
                <a:solidFill>
                  <a:prstClr val="black"/>
                </a:solidFill>
                <a:latin typeface="Calibri" pitchFamily="34" charset="0"/>
              </a:rPr>
              <a:t>mehr Aufträge aus Europa</a:t>
            </a:r>
            <a:endParaRPr lang="de-DE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Bild 7" descr="hintergrund_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0" y="1691641"/>
            <a:ext cx="9144000" cy="3947159"/>
          </a:xfrm>
          <a:solidFill>
            <a:srgbClr val="009900"/>
          </a:solidFill>
        </p:spPr>
        <p:txBody>
          <a:bodyPr/>
          <a:lstStyle/>
          <a:p>
            <a:r>
              <a:rPr lang="de-DE" sz="7200" b="1" dirty="0" smtClean="0">
                <a:latin typeface="Bradley Hand ITC" pitchFamily="66" charset="0"/>
              </a:rPr>
              <a:t>1, 2 oder 3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Teil 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3802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 b="1" dirty="0" smtClean="0">
                <a:latin typeface="Calibri" pitchFamily="34" charset="0"/>
              </a:rPr>
              <a:t>Abwanderung von Betrieben nach Kambodscha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33803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 b="1" dirty="0" smtClean="0">
                <a:latin typeface="Calibri" pitchFamily="34" charset="0"/>
              </a:rPr>
              <a:t>höherer Lebens-</a:t>
            </a:r>
          </a:p>
          <a:p>
            <a:pPr algn="ctr"/>
            <a:r>
              <a:rPr lang="de-DE" sz="2800" b="1" dirty="0" err="1" smtClean="0">
                <a:latin typeface="Calibri" pitchFamily="34" charset="0"/>
              </a:rPr>
              <a:t>standard</a:t>
            </a:r>
            <a:r>
              <a:rPr lang="de-DE" sz="2800" b="1" dirty="0" smtClean="0">
                <a:latin typeface="Calibri" pitchFamily="34" charset="0"/>
              </a:rPr>
              <a:t> für </a:t>
            </a:r>
            <a:r>
              <a:rPr lang="de-DE" sz="2800" b="1" dirty="0" err="1" smtClean="0">
                <a:latin typeface="Calibri" pitchFamily="34" charset="0"/>
              </a:rPr>
              <a:t>NäherInnen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33804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 b="1" dirty="0" smtClean="0">
                <a:latin typeface="Calibri" pitchFamily="34" charset="0"/>
              </a:rPr>
              <a:t>mehr Aufträge aus Europa</a:t>
            </a:r>
            <a:endParaRPr lang="de-DE" sz="28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697663" cy="909637"/>
          </a:xfrm>
        </p:spPr>
        <p:txBody>
          <a:bodyPr/>
          <a:lstStyle/>
          <a:p>
            <a:pPr eaLnBrk="1" hangingPunct="1"/>
            <a:r>
              <a:rPr lang="de-DE" sz="2800" b="1" dirty="0" smtClean="0"/>
              <a:t>Seit Januar 2013 gibt es in Thailands Textil-</a:t>
            </a:r>
            <a:r>
              <a:rPr lang="de-DE" sz="2800" b="1" dirty="0" err="1" smtClean="0"/>
              <a:t>fabriken</a:t>
            </a:r>
            <a:r>
              <a:rPr lang="de-DE" sz="2800" b="1" dirty="0" smtClean="0"/>
              <a:t> einen Mindestlohn von 7,50 Euro/Tag. Was war die Folge?</a:t>
            </a: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 Zeit benötigen die </a:t>
            </a:r>
            <a:r>
              <a:rPr lang="de-DE" sz="3600" b="1" dirty="0" err="1" smtClean="0"/>
              <a:t>NäherInnen</a:t>
            </a:r>
            <a:r>
              <a:rPr lang="de-DE" sz="3600" b="1" dirty="0" smtClean="0"/>
              <a:t> für eine Jeans?</a:t>
            </a:r>
            <a:endParaRPr lang="de-DE" sz="36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0730" name="Titel 1"/>
          <p:cNvSpPr txBox="1">
            <a:spLocks/>
          </p:cNvSpPr>
          <p:nvPr/>
        </p:nvSpPr>
        <p:spPr bwMode="auto">
          <a:xfrm>
            <a:off x="339725" y="2976563"/>
            <a:ext cx="27305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30 Minuten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0731" name="Titel 1"/>
          <p:cNvSpPr txBox="1">
            <a:spLocks/>
          </p:cNvSpPr>
          <p:nvPr/>
        </p:nvSpPr>
        <p:spPr bwMode="auto">
          <a:xfrm>
            <a:off x="3343275" y="2976563"/>
            <a:ext cx="2667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15 Minuten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0732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45 Minuten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3600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1754" name="Titel 1"/>
          <p:cNvSpPr txBox="1">
            <a:spLocks/>
          </p:cNvSpPr>
          <p:nvPr/>
        </p:nvSpPr>
        <p:spPr bwMode="auto">
          <a:xfrm>
            <a:off x="339725" y="2976563"/>
            <a:ext cx="27305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30 Minuten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1755" name="Titel 1"/>
          <p:cNvSpPr txBox="1">
            <a:spLocks/>
          </p:cNvSpPr>
          <p:nvPr/>
        </p:nvSpPr>
        <p:spPr bwMode="auto">
          <a:xfrm>
            <a:off x="3343275" y="2976563"/>
            <a:ext cx="2667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15 Minuten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1756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45 Minuten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 Zeit benötigen die </a:t>
            </a:r>
            <a:r>
              <a:rPr lang="de-DE" sz="3600" b="1" dirty="0" err="1" smtClean="0"/>
              <a:t>NäherInnen</a:t>
            </a:r>
            <a:r>
              <a:rPr lang="de-DE" sz="3600" b="1" dirty="0" smtClean="0"/>
              <a:t> für eine Jeans?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viele Stunden arbeiten </a:t>
            </a:r>
            <a:r>
              <a:rPr lang="de-DE" sz="3600" b="1" dirty="0" err="1" smtClean="0"/>
              <a:t>NäherInnen</a:t>
            </a:r>
            <a:r>
              <a:rPr lang="de-DE" sz="3600" b="1" dirty="0" smtClean="0"/>
              <a:t> wöchentlich?</a:t>
            </a:r>
            <a:endParaRPr lang="de-DE" sz="36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6874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6 Tage, </a:t>
            </a:r>
          </a:p>
          <a:p>
            <a:pPr algn="ctr"/>
            <a:r>
              <a:rPr lang="de-DE" sz="3600" b="1" dirty="0" smtClean="0">
                <a:latin typeface="Calibri" pitchFamily="34" charset="0"/>
              </a:rPr>
              <a:t>ca. 10h/Tag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6875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5 Tage,</a:t>
            </a:r>
          </a:p>
          <a:p>
            <a:pPr algn="ctr"/>
            <a:r>
              <a:rPr lang="de-DE" sz="3600" b="1" dirty="0" smtClean="0">
                <a:latin typeface="Calibri" pitchFamily="34" charset="0"/>
              </a:rPr>
              <a:t>ca. 8h/Tag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6876" name="Titel 1"/>
          <p:cNvSpPr txBox="1">
            <a:spLocks/>
          </p:cNvSpPr>
          <p:nvPr/>
        </p:nvSpPr>
        <p:spPr bwMode="auto">
          <a:xfrm>
            <a:off x="6324600" y="2976563"/>
            <a:ext cx="264318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7 Tage, </a:t>
            </a:r>
          </a:p>
          <a:p>
            <a:pPr algn="ctr"/>
            <a:r>
              <a:rPr lang="de-DE" sz="3600" b="1" dirty="0" smtClean="0">
                <a:latin typeface="Calibri" pitchFamily="34" charset="0"/>
              </a:rPr>
              <a:t>ca. 12h/Tag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Bild 13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Bild 14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7898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6 Tage, </a:t>
            </a:r>
          </a:p>
          <a:p>
            <a:pPr algn="ctr"/>
            <a:r>
              <a:rPr lang="de-DE" sz="3600" b="1" dirty="0" smtClean="0">
                <a:latin typeface="Calibri" pitchFamily="34" charset="0"/>
              </a:rPr>
              <a:t>ca. 10h/Tag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7899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5 Tage, </a:t>
            </a:r>
          </a:p>
          <a:p>
            <a:pPr algn="ctr"/>
            <a:r>
              <a:rPr lang="de-DE" sz="3600" b="1" dirty="0" smtClean="0">
                <a:latin typeface="Calibri" pitchFamily="34" charset="0"/>
              </a:rPr>
              <a:t>ca. 8h/Tag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7900" name="Titel 1"/>
          <p:cNvSpPr txBox="1">
            <a:spLocks/>
          </p:cNvSpPr>
          <p:nvPr/>
        </p:nvSpPr>
        <p:spPr bwMode="auto">
          <a:xfrm>
            <a:off x="6324600" y="2976563"/>
            <a:ext cx="264318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7 Tage, </a:t>
            </a:r>
          </a:p>
          <a:p>
            <a:pPr algn="ctr"/>
            <a:r>
              <a:rPr lang="de-DE" sz="3600" b="1" dirty="0" smtClean="0">
                <a:latin typeface="Calibri" pitchFamily="34" charset="0"/>
              </a:rPr>
              <a:t>ca. 12h/Tag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viele Stunden arbeiten </a:t>
            </a:r>
            <a:r>
              <a:rPr lang="de-DE" sz="3600" b="1" dirty="0" err="1" smtClean="0"/>
              <a:t>NäherInnen</a:t>
            </a:r>
            <a:r>
              <a:rPr lang="de-DE" sz="3600" b="1" dirty="0" smtClean="0"/>
              <a:t> wöchentlich?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-4763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Wer sind die Hauptabnehmer von Kleidung aus Bangladesch?</a:t>
            </a:r>
            <a:endParaRPr lang="de-DE" sz="36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8922" name="Titel 1"/>
          <p:cNvSpPr txBox="1">
            <a:spLocks/>
          </p:cNvSpPr>
          <p:nvPr/>
        </p:nvSpPr>
        <p:spPr bwMode="auto">
          <a:xfrm>
            <a:off x="369888" y="2976563"/>
            <a:ext cx="26431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USA &amp; Deutschland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8923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China &amp; Russland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8924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Indien &amp; Indonesien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9946" name="Titel 1"/>
          <p:cNvSpPr txBox="1">
            <a:spLocks/>
          </p:cNvSpPr>
          <p:nvPr/>
        </p:nvSpPr>
        <p:spPr bwMode="auto">
          <a:xfrm>
            <a:off x="369888" y="2976563"/>
            <a:ext cx="26431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USA &amp; Deutschland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9947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China &amp; Russland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9948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Indien &amp; Indonesien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Wer sind die Hauptabnehmer von Kleidung aus Bangladesch?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800225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3018" name="Titel 1"/>
          <p:cNvSpPr txBox="1">
            <a:spLocks/>
          </p:cNvSpPr>
          <p:nvPr/>
        </p:nvSpPr>
        <p:spPr bwMode="auto">
          <a:xfrm>
            <a:off x="279400" y="3128963"/>
            <a:ext cx="281146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Menschen-rechte</a:t>
            </a:r>
            <a:endParaRPr lang="de-DE" sz="3200" b="1" dirty="0">
              <a:latin typeface="Calibri" pitchFamily="34" charset="0"/>
            </a:endParaRPr>
          </a:p>
        </p:txBody>
      </p:sp>
      <p:sp>
        <p:nvSpPr>
          <p:cNvPr id="43019" name="Titel 1"/>
          <p:cNvSpPr txBox="1">
            <a:spLocks/>
          </p:cNvSpPr>
          <p:nvPr/>
        </p:nvSpPr>
        <p:spPr bwMode="auto">
          <a:xfrm>
            <a:off x="3243263" y="3128963"/>
            <a:ext cx="28098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Einsatz von Pestiziden</a:t>
            </a:r>
            <a:endParaRPr lang="de-DE" sz="3200" dirty="0">
              <a:latin typeface="Calibri" pitchFamily="34" charset="0"/>
            </a:endParaRPr>
          </a:p>
        </p:txBody>
      </p:sp>
      <p:sp>
        <p:nvSpPr>
          <p:cNvPr id="43020" name="Titel 1"/>
          <p:cNvSpPr txBox="1">
            <a:spLocks/>
          </p:cNvSpPr>
          <p:nvPr/>
        </p:nvSpPr>
        <p:spPr bwMode="auto">
          <a:xfrm>
            <a:off x="6324600" y="3128963"/>
            <a:ext cx="264318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hoher Wasser-verbrauch</a:t>
            </a:r>
            <a:endParaRPr lang="de-DE" sz="3200" dirty="0">
              <a:latin typeface="Calibri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2043113" y="560388"/>
            <a:ext cx="7253287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Wo gibt es Kritikpunkte im Baumwollanbau  und der Textilindustrie?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ild 7" descr="hintergrund_header.jpg"/>
          <p:cNvPicPr>
            <a:picLocks noChangeAspect="1"/>
          </p:cNvPicPr>
          <p:nvPr/>
        </p:nvPicPr>
        <p:blipFill>
          <a:blip r:embed="rId3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Bild 21" descr="hintergrund_navi.jpg"/>
          <p:cNvPicPr>
            <a:picLocks noChangeAspect="1"/>
          </p:cNvPicPr>
          <p:nvPr/>
        </p:nvPicPr>
        <p:blipFill>
          <a:blip r:embed="rId4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Bild 20" descr="hintergrund_nav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Bild 19" descr="hintergrund_nav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Bild 8" descr="hintergrund_nav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8138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Menschen-rechte</a:t>
            </a:r>
            <a:endParaRPr lang="de-DE" sz="3200" dirty="0">
              <a:latin typeface="Calibri" pitchFamily="34" charset="0"/>
            </a:endParaRPr>
          </a:p>
        </p:txBody>
      </p:sp>
      <p:sp>
        <p:nvSpPr>
          <p:cNvPr id="48139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Einsatz von Pestiziden</a:t>
            </a:r>
            <a:endParaRPr lang="de-DE" sz="3200" dirty="0">
              <a:latin typeface="Calibri" pitchFamily="34" charset="0"/>
            </a:endParaRPr>
          </a:p>
        </p:txBody>
      </p:sp>
      <p:sp>
        <p:nvSpPr>
          <p:cNvPr id="48140" name="Titel 1"/>
          <p:cNvSpPr txBox="1">
            <a:spLocks/>
          </p:cNvSpPr>
          <p:nvPr/>
        </p:nvSpPr>
        <p:spPr bwMode="auto">
          <a:xfrm>
            <a:off x="6324600" y="2976563"/>
            <a:ext cx="28194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hoher Wasser-verbrauch</a:t>
            </a:r>
            <a:endParaRPr lang="de-DE" sz="32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43113" y="560388"/>
            <a:ext cx="7253287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Wo gibt es Kritikpunkte im Baumwollanbau  und der Textilindustrie?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Bild 7" descr="hintergrund_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0" y="1691641"/>
            <a:ext cx="9144000" cy="3947159"/>
          </a:xfrm>
          <a:solidFill>
            <a:srgbClr val="009900"/>
          </a:solidFill>
        </p:spPr>
        <p:txBody>
          <a:bodyPr/>
          <a:lstStyle/>
          <a:p>
            <a:r>
              <a:rPr lang="de-DE" sz="7200" b="1" dirty="0" smtClean="0">
                <a:latin typeface="Bradley Hand ITC" pitchFamily="66" charset="0"/>
              </a:rPr>
              <a:t>1, 2 oder 3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Teil II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Bild 7" descr="hintergrund_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Bild 21" descr="hintergrund_nav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Bild 20" descr="hintergrund_nav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Bild 19" descr="hintergrund_nav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Bild 8" descr="hintergrund_nav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697663" cy="909637"/>
          </a:xfrm>
        </p:spPr>
        <p:txBody>
          <a:bodyPr/>
          <a:lstStyle/>
          <a:p>
            <a:pPr eaLnBrk="1" hangingPunct="1"/>
            <a:r>
              <a:rPr lang="de-DE" sz="3200" b="1" dirty="0" smtClean="0"/>
              <a:t>Wie viel Kilo Kleidung kauft </a:t>
            </a:r>
            <a:br>
              <a:rPr lang="de-DE" sz="3200" b="1" dirty="0" smtClean="0"/>
            </a:br>
            <a:r>
              <a:rPr lang="de-DE" sz="3200" b="1" dirty="0" err="1" smtClean="0"/>
              <a:t>jedeR</a:t>
            </a:r>
            <a:r>
              <a:rPr lang="de-DE" sz="3200" b="1" dirty="0" smtClean="0"/>
              <a:t> Deutsche pro Jahr?</a:t>
            </a:r>
            <a:endParaRPr lang="de-DE" sz="3200" dirty="0" smtClean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5370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10 </a:t>
            </a:r>
            <a:r>
              <a:rPr lang="de-DE" sz="3600" b="1" dirty="0">
                <a:latin typeface="Calibri" pitchFamily="34" charset="0"/>
              </a:rPr>
              <a:t>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15371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18 </a:t>
            </a:r>
            <a:r>
              <a:rPr lang="de-DE" sz="3600" b="1" dirty="0">
                <a:latin typeface="Calibri" pitchFamily="34" charset="0"/>
              </a:rPr>
              <a:t>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15372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>
                <a:latin typeface="Calibri" pitchFamily="34" charset="0"/>
              </a:rPr>
              <a:t>25 Kilo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/>
          <a:lstStyle/>
          <a:p>
            <a:pPr eaLnBrk="1" hangingPunct="1"/>
            <a:r>
              <a:rPr lang="de-DE" sz="3200" b="1" dirty="0" smtClean="0"/>
              <a:t>Wie viel Pestizide werden pro Tonne Baumwolle im Anbau verbraucht?</a:t>
            </a:r>
            <a:endParaRPr lang="de-DE" sz="3200" dirty="0" smtClean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7114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2-4 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47115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4-7 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47116" name="Titel 1"/>
          <p:cNvSpPr txBox="1">
            <a:spLocks/>
          </p:cNvSpPr>
          <p:nvPr/>
        </p:nvSpPr>
        <p:spPr bwMode="auto">
          <a:xfrm>
            <a:off x="6324600" y="2976563"/>
            <a:ext cx="264318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8-13 Kilo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1210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2-4 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1211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4-7 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1212" name="Titel 1"/>
          <p:cNvSpPr txBox="1">
            <a:spLocks/>
          </p:cNvSpPr>
          <p:nvPr/>
        </p:nvSpPr>
        <p:spPr bwMode="auto">
          <a:xfrm>
            <a:off x="6324600" y="2976563"/>
            <a:ext cx="264318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8-13 Kilo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/>
          <a:lstStyle/>
          <a:p>
            <a:pPr eaLnBrk="1" hangingPunct="1"/>
            <a:r>
              <a:rPr lang="de-DE" sz="3200" b="1" dirty="0" smtClean="0"/>
              <a:t>Wie viel Pestizide werden pro Tonne Baumwolle im Anbau verbraucht?</a:t>
            </a:r>
            <a:endParaRPr lang="de-D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Welchen Vorteil hat Bio-Baumwolle?</a:t>
            </a:r>
            <a:endParaRPr lang="de-DE" sz="36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2234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Verzicht auf chemische Pflanzen-</a:t>
            </a:r>
            <a:r>
              <a:rPr lang="de-DE" sz="3200" b="1" dirty="0" err="1" smtClean="0">
                <a:latin typeface="Calibri" pitchFamily="34" charset="0"/>
              </a:rPr>
              <a:t>schutzmittel</a:t>
            </a:r>
            <a:endParaRPr lang="de-DE" sz="3200" dirty="0">
              <a:latin typeface="Calibri" pitchFamily="34" charset="0"/>
            </a:endParaRPr>
          </a:p>
        </p:txBody>
      </p:sp>
      <p:sp>
        <p:nvSpPr>
          <p:cNvPr id="52235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weniger wasser-intensiv</a:t>
            </a:r>
            <a:endParaRPr lang="de-DE" sz="3200" dirty="0">
              <a:latin typeface="Calibri" pitchFamily="34" charset="0"/>
            </a:endParaRPr>
          </a:p>
        </p:txBody>
      </p:sp>
      <p:sp>
        <p:nvSpPr>
          <p:cNvPr id="52236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Verzicht auf chemische Entlaubungs-mittel</a:t>
            </a:r>
            <a:endParaRPr lang="de-DE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ild 7" descr="hintergrund_header.jpg"/>
          <p:cNvPicPr>
            <a:picLocks noChangeAspect="1"/>
          </p:cNvPicPr>
          <p:nvPr/>
        </p:nvPicPr>
        <p:blipFill>
          <a:blip r:embed="rId3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Bild 21" descr="hintergrund_navi.jpg"/>
          <p:cNvPicPr>
            <a:picLocks noChangeAspect="1"/>
          </p:cNvPicPr>
          <p:nvPr/>
        </p:nvPicPr>
        <p:blipFill>
          <a:blip r:embed="rId4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Bild 20" descr="hintergrund_nav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Bild 19" descr="hintergrund_nav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Bild 8" descr="hintergrund_nav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8138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Verzicht auf chemische Pflanzen-</a:t>
            </a:r>
            <a:r>
              <a:rPr lang="de-DE" sz="3200" b="1" dirty="0" err="1" smtClean="0">
                <a:latin typeface="Calibri" pitchFamily="34" charset="0"/>
              </a:rPr>
              <a:t>schutzmittel</a:t>
            </a:r>
            <a:endParaRPr lang="de-DE" sz="3200" dirty="0">
              <a:latin typeface="Calibri" pitchFamily="34" charset="0"/>
            </a:endParaRPr>
          </a:p>
        </p:txBody>
      </p:sp>
      <p:sp>
        <p:nvSpPr>
          <p:cNvPr id="48139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weniger wasser-intensiv</a:t>
            </a:r>
            <a:endParaRPr lang="de-DE" sz="3200" dirty="0">
              <a:latin typeface="Calibri" pitchFamily="34" charset="0"/>
            </a:endParaRPr>
          </a:p>
        </p:txBody>
      </p:sp>
      <p:sp>
        <p:nvSpPr>
          <p:cNvPr id="48140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Verzicht auf chemische Entlaubungs-mittel</a:t>
            </a:r>
            <a:endParaRPr lang="de-DE" sz="32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Welchen Vorteil hat Bio-Baumwolle?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697663" cy="909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dirty="0" smtClean="0"/>
              <a:t>Wie hoch war der Anteil an Bio-Baumwolle in der Saison 2010/2011?</a:t>
            </a:r>
            <a:endParaRPr lang="de-DE" sz="32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0186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10 %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0187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5 %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0188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0,7 %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1210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10 %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1211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5 %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1212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0,7 %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697663" cy="909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dirty="0" smtClean="0"/>
              <a:t>Wie hoch war der Anteil an Bio-Baumwolle in der Saison 2010/2011?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 Pestizide entstehen vom Anbau bis zum Verkauf </a:t>
            </a:r>
            <a:r>
              <a:rPr lang="de-DE" sz="3600" b="1" u="sng" dirty="0" smtClean="0"/>
              <a:t>einer</a:t>
            </a:r>
            <a:r>
              <a:rPr lang="de-DE" sz="3600" b="1" dirty="0" smtClean="0"/>
              <a:t> Jeans?</a:t>
            </a:r>
            <a:endParaRPr lang="de-DE" sz="36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4282" name="Titel 1"/>
          <p:cNvSpPr txBox="1">
            <a:spLocks/>
          </p:cNvSpPr>
          <p:nvPr/>
        </p:nvSpPr>
        <p:spPr bwMode="auto">
          <a:xfrm>
            <a:off x="339725" y="2976563"/>
            <a:ext cx="26606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15 Gramm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4283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6 Gramm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4284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21 Gramm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5306" name="Titel 1"/>
          <p:cNvSpPr txBox="1">
            <a:spLocks/>
          </p:cNvSpPr>
          <p:nvPr/>
        </p:nvSpPr>
        <p:spPr bwMode="auto">
          <a:xfrm>
            <a:off x="339725" y="2976563"/>
            <a:ext cx="26606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15 Gramm</a:t>
            </a:r>
          </a:p>
        </p:txBody>
      </p:sp>
      <p:sp>
        <p:nvSpPr>
          <p:cNvPr id="55307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 6 Gramm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5308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21 Gramm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 Pestizide entstehen vom Anbau bis zum Verkauf </a:t>
            </a:r>
            <a:r>
              <a:rPr lang="de-DE" sz="3600" b="1" u="sng" dirty="0" smtClean="0"/>
              <a:t>einer</a:t>
            </a:r>
            <a:r>
              <a:rPr lang="de-DE" sz="3600" b="1" dirty="0" smtClean="0"/>
              <a:t> Jeans?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 Wasser wird bei der Herstellung </a:t>
            </a:r>
            <a:r>
              <a:rPr lang="de-DE" sz="3600" b="1" u="sng" dirty="0" smtClean="0"/>
              <a:t>einer</a:t>
            </a:r>
            <a:r>
              <a:rPr lang="de-DE" sz="3600" b="1" dirty="0" smtClean="0"/>
              <a:t> Jeans benötigt?</a:t>
            </a:r>
            <a:endParaRPr lang="de-DE" sz="36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6330" name="Titel 1"/>
          <p:cNvSpPr txBox="1">
            <a:spLocks/>
          </p:cNvSpPr>
          <p:nvPr/>
        </p:nvSpPr>
        <p:spPr bwMode="auto">
          <a:xfrm>
            <a:off x="339725" y="2976563"/>
            <a:ext cx="26606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8.000 Liter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6331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500 Liter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6332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2.100 Liter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7354" name="Titel 1"/>
          <p:cNvSpPr txBox="1">
            <a:spLocks/>
          </p:cNvSpPr>
          <p:nvPr/>
        </p:nvSpPr>
        <p:spPr bwMode="auto">
          <a:xfrm>
            <a:off x="339725" y="2976563"/>
            <a:ext cx="26606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8.000 Liter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7355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500 Liter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7356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2.100 Liter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 Wasser wird bei der Herstellung </a:t>
            </a:r>
            <a:r>
              <a:rPr lang="de-DE" sz="3600" b="1" u="sng" dirty="0" smtClean="0"/>
              <a:t>einer</a:t>
            </a:r>
            <a:r>
              <a:rPr lang="de-DE" sz="3600" b="1" dirty="0" smtClean="0"/>
              <a:t> Jeans benötigt?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7418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10 </a:t>
            </a:r>
            <a:r>
              <a:rPr lang="de-DE" sz="3600" b="1" dirty="0">
                <a:latin typeface="Calibri" pitchFamily="34" charset="0"/>
              </a:rPr>
              <a:t>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17419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18 </a:t>
            </a:r>
            <a:r>
              <a:rPr lang="de-DE" sz="3600" b="1" dirty="0">
                <a:latin typeface="Calibri" pitchFamily="34" charset="0"/>
              </a:rPr>
              <a:t>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17420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>
                <a:latin typeface="Calibri" pitchFamily="34" charset="0"/>
              </a:rPr>
              <a:t>25 Kilo</a:t>
            </a:r>
          </a:p>
        </p:txBody>
      </p:sp>
      <p:sp>
        <p:nvSpPr>
          <p:cNvPr id="17422" name="Titel 1"/>
          <p:cNvSpPr>
            <a:spLocks/>
          </p:cNvSpPr>
          <p:nvPr/>
        </p:nvSpPr>
        <p:spPr bwMode="auto">
          <a:xfrm>
            <a:off x="2270125" y="560388"/>
            <a:ext cx="66976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>
                <a:latin typeface="Calibri" pitchFamily="34" charset="0"/>
              </a:rPr>
              <a:t>Wie viel Kilo Kleidung </a:t>
            </a:r>
            <a:r>
              <a:rPr lang="de-DE" sz="3200" b="1" dirty="0" smtClean="0">
                <a:latin typeface="Calibri" pitchFamily="34" charset="0"/>
              </a:rPr>
              <a:t>kauft</a:t>
            </a:r>
          </a:p>
          <a:p>
            <a:pPr algn="ctr"/>
            <a:r>
              <a:rPr lang="de-DE" sz="3200" b="1" dirty="0" err="1" smtClean="0">
                <a:latin typeface="Calibri" pitchFamily="34" charset="0"/>
              </a:rPr>
              <a:t>jedeR</a:t>
            </a:r>
            <a:r>
              <a:rPr lang="de-DE" sz="3200" b="1" dirty="0" smtClean="0">
                <a:latin typeface="Calibri" pitchFamily="34" charset="0"/>
              </a:rPr>
              <a:t> </a:t>
            </a:r>
            <a:r>
              <a:rPr lang="de-DE" sz="3200" b="1" dirty="0">
                <a:latin typeface="Calibri" pitchFamily="34" charset="0"/>
              </a:rPr>
              <a:t>Deutsche pro Jahr?</a:t>
            </a:r>
            <a:endParaRPr lang="de-DE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873875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viele Kilometer reist eine Jeans um die Welt bis sie bei uns im Laden liegt?</a:t>
            </a:r>
            <a:endParaRPr lang="de-DE" sz="36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8378" name="Titel 1"/>
          <p:cNvSpPr txBox="1">
            <a:spLocks/>
          </p:cNvSpPr>
          <p:nvPr/>
        </p:nvSpPr>
        <p:spPr bwMode="auto">
          <a:xfrm>
            <a:off x="339725" y="2976563"/>
            <a:ext cx="26606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1.500 Kilometer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8379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50.000 Kilometer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8380" name="Titel 1"/>
          <p:cNvSpPr txBox="1">
            <a:spLocks/>
          </p:cNvSpPr>
          <p:nvPr/>
        </p:nvSpPr>
        <p:spPr bwMode="auto">
          <a:xfrm>
            <a:off x="6284913" y="2976563"/>
            <a:ext cx="27289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15.000 Kilometer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9402" name="Titel 1"/>
          <p:cNvSpPr txBox="1">
            <a:spLocks/>
          </p:cNvSpPr>
          <p:nvPr/>
        </p:nvSpPr>
        <p:spPr bwMode="auto">
          <a:xfrm>
            <a:off x="339725" y="2976563"/>
            <a:ext cx="26606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1.500 Kilometer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9403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50.000 Kilometer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9404" name="Titel 1"/>
          <p:cNvSpPr txBox="1">
            <a:spLocks/>
          </p:cNvSpPr>
          <p:nvPr/>
        </p:nvSpPr>
        <p:spPr bwMode="auto">
          <a:xfrm>
            <a:off x="6284913" y="2976563"/>
            <a:ext cx="27289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ca. 15.000 Kilometer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873875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Wie viele Kilometer reist eine Jeans um die Welt bis sie bei uns im Laden liegt?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87880" y="651828"/>
            <a:ext cx="7056120" cy="909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400" b="1" dirty="0" smtClean="0"/>
              <a:t>Wie viel CO</a:t>
            </a:r>
            <a:r>
              <a:rPr lang="de-DE" sz="2400" b="1" baseline="-25000" dirty="0" smtClean="0"/>
              <a:t>2</a:t>
            </a:r>
            <a:r>
              <a:rPr lang="de-DE" sz="2400" b="1" dirty="0" smtClean="0"/>
              <a:t> entsteht durch den Transport mit dem </a:t>
            </a:r>
            <a:r>
              <a:rPr lang="de-DE" sz="2400" b="1" u="sng" dirty="0" smtClean="0"/>
              <a:t>Schiff</a:t>
            </a:r>
            <a:r>
              <a:rPr lang="de-DE" sz="2400" b="1" dirty="0" smtClean="0"/>
              <a:t> von Baumwolle aus den USA, über die Produktion in Bangladesch bis zum Verkauf bei uns?</a:t>
            </a:r>
            <a:endParaRPr lang="de-DE" sz="24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0426" name="Titel 1"/>
          <p:cNvSpPr txBox="1">
            <a:spLocks/>
          </p:cNvSpPr>
          <p:nvPr/>
        </p:nvSpPr>
        <p:spPr bwMode="auto">
          <a:xfrm>
            <a:off x="339725" y="2976563"/>
            <a:ext cx="26606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>
                <a:latin typeface="Calibri" pitchFamily="34" charset="0"/>
              </a:rPr>
              <a:t>Unter</a:t>
            </a:r>
          </a:p>
          <a:p>
            <a:pPr algn="ctr"/>
            <a:r>
              <a:rPr lang="de-DE" sz="3600" b="1" dirty="0">
                <a:latin typeface="Calibri" pitchFamily="34" charset="0"/>
              </a:rPr>
              <a:t>100 Tonnen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60427" name="Titel 1"/>
          <p:cNvSpPr txBox="1">
            <a:spLocks/>
          </p:cNvSpPr>
          <p:nvPr/>
        </p:nvSpPr>
        <p:spPr bwMode="auto">
          <a:xfrm>
            <a:off x="3343275" y="2976563"/>
            <a:ext cx="26574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>
                <a:latin typeface="Calibri" pitchFamily="34" charset="0"/>
              </a:rPr>
              <a:t>Etwa</a:t>
            </a:r>
          </a:p>
          <a:p>
            <a:pPr algn="ctr"/>
            <a:r>
              <a:rPr lang="de-DE" sz="3600" b="1">
                <a:latin typeface="Calibri" pitchFamily="34" charset="0"/>
              </a:rPr>
              <a:t>1000 Tonnen</a:t>
            </a:r>
            <a:endParaRPr lang="de-DE" sz="3600">
              <a:latin typeface="Calibri" pitchFamily="34" charset="0"/>
            </a:endParaRPr>
          </a:p>
        </p:txBody>
      </p:sp>
      <p:sp>
        <p:nvSpPr>
          <p:cNvPr id="60428" name="Titel 1"/>
          <p:cNvSpPr txBox="1">
            <a:spLocks/>
          </p:cNvSpPr>
          <p:nvPr/>
        </p:nvSpPr>
        <p:spPr bwMode="auto">
          <a:xfrm>
            <a:off x="6284913" y="2976563"/>
            <a:ext cx="27289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>
                <a:latin typeface="Calibri" pitchFamily="34" charset="0"/>
              </a:rPr>
              <a:t>Über </a:t>
            </a:r>
          </a:p>
          <a:p>
            <a:pPr algn="ctr"/>
            <a:r>
              <a:rPr lang="de-DE" sz="3600" b="1">
                <a:latin typeface="Calibri" pitchFamily="34" charset="0"/>
              </a:rPr>
              <a:t>3000 Tonnen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1450" name="Titel 1"/>
          <p:cNvSpPr txBox="1">
            <a:spLocks/>
          </p:cNvSpPr>
          <p:nvPr/>
        </p:nvSpPr>
        <p:spPr bwMode="auto">
          <a:xfrm>
            <a:off x="339725" y="2976563"/>
            <a:ext cx="26606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4 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61451" name="Titel 1"/>
          <p:cNvSpPr txBox="1">
            <a:spLocks/>
          </p:cNvSpPr>
          <p:nvPr/>
        </p:nvSpPr>
        <p:spPr bwMode="auto">
          <a:xfrm>
            <a:off x="3343275" y="2976563"/>
            <a:ext cx="26574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1,5 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61452" name="Titel 1"/>
          <p:cNvSpPr txBox="1">
            <a:spLocks/>
          </p:cNvSpPr>
          <p:nvPr/>
        </p:nvSpPr>
        <p:spPr bwMode="auto">
          <a:xfrm>
            <a:off x="6284913" y="2976563"/>
            <a:ext cx="27289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290 Gramm</a:t>
            </a:r>
            <a:endParaRPr lang="de-DE" sz="3600" b="1" baseline="-25000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87880" y="651828"/>
            <a:ext cx="7056120" cy="909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400" b="1" dirty="0" smtClean="0"/>
              <a:t>Wie viel CO</a:t>
            </a:r>
            <a:r>
              <a:rPr lang="de-DE" sz="2400" b="1" baseline="-25000" dirty="0" smtClean="0"/>
              <a:t>2</a:t>
            </a:r>
            <a:r>
              <a:rPr lang="de-DE" sz="2400" b="1" dirty="0" smtClean="0"/>
              <a:t> entsteht durch den Transport mit dem </a:t>
            </a:r>
            <a:r>
              <a:rPr lang="de-DE" sz="2400" b="1" u="sng" dirty="0" smtClean="0"/>
              <a:t>Schiff</a:t>
            </a:r>
            <a:r>
              <a:rPr lang="de-DE" sz="2400" b="1" dirty="0" smtClean="0"/>
              <a:t> von Baumwolle aus den USA, über die Produktion in Bangladesch bis zum Verkauf bei uns?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2474" name="Titel 1"/>
          <p:cNvSpPr txBox="1">
            <a:spLocks/>
          </p:cNvSpPr>
          <p:nvPr/>
        </p:nvSpPr>
        <p:spPr bwMode="auto">
          <a:xfrm>
            <a:off x="339725" y="2976563"/>
            <a:ext cx="26606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4 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62475" name="Titel 1"/>
          <p:cNvSpPr txBox="1">
            <a:spLocks/>
          </p:cNvSpPr>
          <p:nvPr/>
        </p:nvSpPr>
        <p:spPr bwMode="auto">
          <a:xfrm>
            <a:off x="3343275" y="2976563"/>
            <a:ext cx="26574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1,5 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62476" name="Titel 1"/>
          <p:cNvSpPr txBox="1">
            <a:spLocks/>
          </p:cNvSpPr>
          <p:nvPr/>
        </p:nvSpPr>
        <p:spPr bwMode="auto">
          <a:xfrm>
            <a:off x="6284913" y="2976563"/>
            <a:ext cx="27289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290 Gramm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87880" y="651828"/>
            <a:ext cx="7056120" cy="909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400" b="1" dirty="0" smtClean="0"/>
              <a:t>Wie viel CO</a:t>
            </a:r>
            <a:r>
              <a:rPr lang="de-DE" sz="2400" b="1" baseline="-25000" dirty="0" smtClean="0"/>
              <a:t>2</a:t>
            </a:r>
            <a:r>
              <a:rPr lang="de-DE" sz="2400" b="1" dirty="0" smtClean="0"/>
              <a:t> entsteht durch den Transport mit dem </a:t>
            </a:r>
            <a:r>
              <a:rPr lang="de-DE" sz="2400" b="1" u="sng" dirty="0" smtClean="0"/>
              <a:t>Flugzeug</a:t>
            </a:r>
            <a:r>
              <a:rPr lang="de-DE" sz="2400" b="1" dirty="0" smtClean="0"/>
              <a:t> von Baumwolle aus den USA, über die Produktion in Bangladesch bis zum Verkauf bei uns?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3498" name="Titel 1"/>
          <p:cNvSpPr txBox="1">
            <a:spLocks/>
          </p:cNvSpPr>
          <p:nvPr/>
        </p:nvSpPr>
        <p:spPr bwMode="auto">
          <a:xfrm>
            <a:off x="339725" y="2976563"/>
            <a:ext cx="26606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4 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63499" name="Titel 1"/>
          <p:cNvSpPr txBox="1">
            <a:spLocks/>
          </p:cNvSpPr>
          <p:nvPr/>
        </p:nvSpPr>
        <p:spPr bwMode="auto">
          <a:xfrm>
            <a:off x="3343275" y="2976563"/>
            <a:ext cx="26574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1,5 Kilo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63500" name="Titel 1"/>
          <p:cNvSpPr txBox="1">
            <a:spLocks/>
          </p:cNvSpPr>
          <p:nvPr/>
        </p:nvSpPr>
        <p:spPr bwMode="auto">
          <a:xfrm>
            <a:off x="6284913" y="2976563"/>
            <a:ext cx="27289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290 Gramm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87880" y="651828"/>
            <a:ext cx="7056120" cy="909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400" b="1" dirty="0" smtClean="0"/>
              <a:t>Wie viel CO</a:t>
            </a:r>
            <a:r>
              <a:rPr lang="de-DE" sz="2400" b="1" baseline="-25000" dirty="0" smtClean="0"/>
              <a:t>2</a:t>
            </a:r>
            <a:r>
              <a:rPr lang="de-DE" sz="2400" b="1" dirty="0" smtClean="0"/>
              <a:t> entsteht durch den Transport mit dem </a:t>
            </a:r>
            <a:r>
              <a:rPr lang="de-DE" sz="2400" b="1" u="sng" dirty="0" smtClean="0"/>
              <a:t>Flugzeug</a:t>
            </a:r>
            <a:r>
              <a:rPr lang="de-DE" sz="2400" b="1" dirty="0" smtClean="0"/>
              <a:t> von Baumwolle aus den USA, über die Produktion in Bangladesch bis zum Verkauf bei uns?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873875" cy="909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800" b="1" dirty="0" smtClean="0"/>
              <a:t>Wie viel CO2 entsteht durch Versand, Lagerung und Retour eine </a:t>
            </a:r>
            <a:r>
              <a:rPr lang="de-DE" sz="2800" b="1" dirty="0" err="1" smtClean="0"/>
              <a:t>Longshirts</a:t>
            </a:r>
            <a:r>
              <a:rPr lang="de-DE" sz="2800" b="1" dirty="0" smtClean="0"/>
              <a:t> mit dem </a:t>
            </a:r>
            <a:r>
              <a:rPr lang="de-DE" sz="2800" b="1" u="sng" dirty="0" smtClean="0"/>
              <a:t>LKW</a:t>
            </a:r>
            <a:r>
              <a:rPr lang="de-DE" sz="2800" b="1" dirty="0" smtClean="0"/>
              <a:t> in Deutschland?</a:t>
            </a:r>
            <a:endParaRPr lang="de-DE" sz="28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8378" name="Titel 1"/>
          <p:cNvSpPr txBox="1">
            <a:spLocks/>
          </p:cNvSpPr>
          <p:nvPr/>
        </p:nvSpPr>
        <p:spPr bwMode="auto">
          <a:xfrm>
            <a:off x="339725" y="2976563"/>
            <a:ext cx="26606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870 Gramm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8379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400 Gramm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58380" name="Titel 1"/>
          <p:cNvSpPr txBox="1">
            <a:spLocks/>
          </p:cNvSpPr>
          <p:nvPr/>
        </p:nvSpPr>
        <p:spPr bwMode="auto">
          <a:xfrm>
            <a:off x="6284913" y="2976563"/>
            <a:ext cx="27289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230 Gramm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Bild 7" descr="hintergrund_header.jpg"/>
          <p:cNvPicPr>
            <a:picLocks noChangeAspect="1"/>
          </p:cNvPicPr>
          <p:nvPr/>
        </p:nvPicPr>
        <p:blipFill>
          <a:blip r:embed="rId2"/>
          <a:srcRect r="827"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Bild 21" descr="hintergrund_navi.jpg"/>
          <p:cNvPicPr>
            <a:picLocks noChangeAspect="1"/>
          </p:cNvPicPr>
          <p:nvPr/>
        </p:nvPicPr>
        <p:blipFill>
          <a:blip r:embed="rId3"/>
          <a:srcRect r="3703"/>
          <a:stretch>
            <a:fillRect/>
          </a:stretch>
        </p:blipFill>
        <p:spPr bwMode="auto">
          <a:xfrm>
            <a:off x="7324725" y="1800225"/>
            <a:ext cx="18192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3498" name="Titel 1"/>
          <p:cNvSpPr txBox="1">
            <a:spLocks/>
          </p:cNvSpPr>
          <p:nvPr/>
        </p:nvSpPr>
        <p:spPr bwMode="auto">
          <a:xfrm>
            <a:off x="339725" y="2976563"/>
            <a:ext cx="26606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870 Gramm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63499" name="Titel 1"/>
          <p:cNvSpPr txBox="1">
            <a:spLocks/>
          </p:cNvSpPr>
          <p:nvPr/>
        </p:nvSpPr>
        <p:spPr bwMode="auto">
          <a:xfrm>
            <a:off x="3343275" y="2976563"/>
            <a:ext cx="26574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400 Gramm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63500" name="Titel 1"/>
          <p:cNvSpPr txBox="1">
            <a:spLocks/>
          </p:cNvSpPr>
          <p:nvPr/>
        </p:nvSpPr>
        <p:spPr bwMode="auto">
          <a:xfrm>
            <a:off x="6284913" y="2976563"/>
            <a:ext cx="27289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230 Gramm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873875" cy="909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800" b="1" dirty="0" smtClean="0"/>
              <a:t>Wie viel CO2 entsteht durch Versand, Lagerung und Retour eine </a:t>
            </a:r>
            <a:r>
              <a:rPr lang="de-DE" sz="2800" b="1" dirty="0" err="1" smtClean="0"/>
              <a:t>Longshirts</a:t>
            </a:r>
            <a:r>
              <a:rPr lang="de-DE" sz="2800" b="1" dirty="0" smtClean="0"/>
              <a:t> mit dem </a:t>
            </a:r>
            <a:r>
              <a:rPr lang="de-DE" sz="2800" b="1" u="sng" dirty="0" smtClean="0"/>
              <a:t>LKW</a:t>
            </a:r>
            <a:r>
              <a:rPr lang="de-DE" sz="2800" b="1" dirty="0" smtClean="0"/>
              <a:t> in Deutschland?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>
            <a:noAutofit/>
          </a:bodyPr>
          <a:lstStyle/>
          <a:p>
            <a:pPr eaLnBrk="1" hangingPunct="1"/>
            <a:r>
              <a:rPr lang="de-DE" sz="3200" b="1" dirty="0" smtClean="0"/>
              <a:t>Aus welchem Material sind Jeans?</a:t>
            </a:r>
            <a:endParaRPr lang="de-DE" sz="3200" dirty="0" smtClean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8442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Baumwolle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18443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Schurwolle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18444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Polyacryl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9466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Baumwolle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19467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Schurwolle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19468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Polyacryl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2" name="Titel 1"/>
          <p:cNvSpPr>
            <a:spLocks/>
          </p:cNvSpPr>
          <p:nvPr/>
        </p:nvSpPr>
        <p:spPr bwMode="auto">
          <a:xfrm>
            <a:off x="2270125" y="560388"/>
            <a:ext cx="64182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Aus welchem Material sind Jeans?</a:t>
            </a:r>
            <a:endParaRPr lang="de-DE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35481" y="560388"/>
            <a:ext cx="7215188" cy="909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800" b="1" dirty="0" smtClean="0"/>
              <a:t>Welches sind die mengenmäßig bedeutendsten Anbauländer von Baumwolle?</a:t>
            </a:r>
            <a:endParaRPr lang="de-DE" sz="28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4826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de-DE" sz="3600" b="1" dirty="0" smtClean="0">
                <a:solidFill>
                  <a:prstClr val="black"/>
                </a:solidFill>
                <a:latin typeface="Calibri" pitchFamily="34" charset="0"/>
              </a:rPr>
              <a:t>Mexiko, Brasilien &amp; Argentinien</a:t>
            </a:r>
            <a:endParaRPr lang="de-DE" sz="3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7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de-DE" sz="3600" b="1" dirty="0" smtClean="0">
                <a:solidFill>
                  <a:prstClr val="black"/>
                </a:solidFill>
                <a:latin typeface="Calibri" pitchFamily="34" charset="0"/>
              </a:rPr>
              <a:t>USA, China &amp; Indien</a:t>
            </a:r>
            <a:endParaRPr lang="de-DE" sz="3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8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Türkei, Pakistan &amp; Usbekistan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5850" name="Titel 1"/>
          <p:cNvSpPr txBox="1">
            <a:spLocks/>
          </p:cNvSpPr>
          <p:nvPr/>
        </p:nvSpPr>
        <p:spPr bwMode="auto">
          <a:xfrm>
            <a:off x="460375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Mexiko, Brasilien &amp; Argentinien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5851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USA, China &amp; Indien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35852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Türkei, Pakistan &amp; Usbekistan</a:t>
            </a:r>
            <a:endParaRPr lang="de-DE" sz="3600" b="1" dirty="0">
              <a:latin typeface="Calibri" pitchFamily="34" charset="0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1935481" y="560388"/>
            <a:ext cx="7215188" cy="909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800" b="1" dirty="0" smtClean="0"/>
              <a:t>Welches sind die mengenmäßig bedeutendsten Anbauländer von Baumwolle?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7" descr="hintergrund_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Bild 21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80022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Bild 20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90700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Bild 19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1800225"/>
            <a:ext cx="18891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Bild 8" descr="hintergrund_na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18907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560388"/>
            <a:ext cx="6418263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 smtClean="0"/>
              <a:t>In welchen Ländern boomt  zurzeit </a:t>
            </a:r>
            <a:br>
              <a:rPr lang="de-DE" sz="3600" b="1" dirty="0" smtClean="0"/>
            </a:br>
            <a:r>
              <a:rPr lang="de-DE" sz="3600" b="1" dirty="0" smtClean="0"/>
              <a:t>die Textilindustrie ?</a:t>
            </a:r>
            <a:endParaRPr lang="de-DE" sz="36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346450" y="1760538"/>
            <a:ext cx="2651125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9888" y="1760538"/>
            <a:ext cx="2643187" cy="5097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chemeClr val="tx2"/>
                </a:solidFill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24600" y="1760538"/>
            <a:ext cx="2643188" cy="508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7200" b="1" dirty="0" smtClean="0">
                <a:solidFill>
                  <a:srgbClr val="1F497D"/>
                </a:solidFill>
              </a:rPr>
              <a:t>3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0490" name="Titel 1"/>
          <p:cNvSpPr txBox="1">
            <a:spLocks/>
          </p:cNvSpPr>
          <p:nvPr/>
        </p:nvSpPr>
        <p:spPr bwMode="auto">
          <a:xfrm>
            <a:off x="369888" y="2976563"/>
            <a:ext cx="26431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China &amp; Bangladesch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0491" name="Titel 1"/>
          <p:cNvSpPr txBox="1">
            <a:spLocks/>
          </p:cNvSpPr>
          <p:nvPr/>
        </p:nvSpPr>
        <p:spPr bwMode="auto">
          <a:xfrm>
            <a:off x="3441700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Brasilien &amp; Mexiko</a:t>
            </a:r>
            <a:endParaRPr lang="de-DE" sz="3600" dirty="0">
              <a:latin typeface="Calibri" pitchFamily="34" charset="0"/>
            </a:endParaRPr>
          </a:p>
        </p:txBody>
      </p:sp>
      <p:sp>
        <p:nvSpPr>
          <p:cNvPr id="20492" name="Titel 1"/>
          <p:cNvSpPr txBox="1">
            <a:spLocks/>
          </p:cNvSpPr>
          <p:nvPr/>
        </p:nvSpPr>
        <p:spPr bwMode="auto">
          <a:xfrm>
            <a:off x="6415088" y="2976563"/>
            <a:ext cx="2470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 b="1" dirty="0" smtClean="0">
                <a:latin typeface="Calibri" pitchFamily="34" charset="0"/>
              </a:rPr>
              <a:t>Südafrika &amp; Kongo</a:t>
            </a:r>
            <a:endParaRPr lang="de-DE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Office PowerPoint</Application>
  <PresentationFormat>Bildschirmpräsentation (4:3)</PresentationFormat>
  <Paragraphs>331</Paragraphs>
  <Slides>47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8" baseType="lpstr">
      <vt:lpstr>Office-Design</vt:lpstr>
      <vt:lpstr>Jugendaktion 2015      Kritischer Konsum &amp; Kleidung ©KjG Aachen</vt:lpstr>
      <vt:lpstr>1, 2 oder 3  Teil I</vt:lpstr>
      <vt:lpstr>Wie viel Kilo Kleidung kauft  jedeR Deutsche pro Jahr?</vt:lpstr>
      <vt:lpstr>Folie 4</vt:lpstr>
      <vt:lpstr>Aus welchem Material sind Jeans?</vt:lpstr>
      <vt:lpstr>Folie 6</vt:lpstr>
      <vt:lpstr>Welches sind die mengenmäßig bedeutendsten Anbauländer von Baumwolle?</vt:lpstr>
      <vt:lpstr>Welches sind die mengenmäßig bedeutendsten Anbauländer von Baumwolle?</vt:lpstr>
      <vt:lpstr>In welchen Ländern boomt  zurzeit  die Textilindustrie ?</vt:lpstr>
      <vt:lpstr>In welchen Ländern boomt  zurzeit  die Textilindustrie ?</vt:lpstr>
      <vt:lpstr>Wie viel Prozent des Exports macht die Textilindustrie in Bangladesch aus?</vt:lpstr>
      <vt:lpstr>Folie 12</vt:lpstr>
      <vt:lpstr>Wie viel Monatslohn erhält einE NäherIn in Bangladesch?</vt:lpstr>
      <vt:lpstr>Wie viel Monatslohn erhält einE NäherIn in Bangladesch?</vt:lpstr>
      <vt:lpstr>Wer verdient am meisten  vom Ladenpreis eines Kleidungsstücks?</vt:lpstr>
      <vt:lpstr>Wer verdient am meisten  vom Ladenpreis eines Kleidungsstücks?</vt:lpstr>
      <vt:lpstr>Wie viel Prozent des Ladenpreises erhält einE NäherIn?</vt:lpstr>
      <vt:lpstr>Wie viel Prozent des Ladenpreises erhält einE NäherIn?</vt:lpstr>
      <vt:lpstr>Seit Januar 2013 gibt es in Thailands Textil-fabriken einen Mindestlohn von 7,50 Euro/Tag. Was war die Folge?</vt:lpstr>
      <vt:lpstr>Seit Januar 2013 gibt es in Thailands Textil-fabriken einen Mindestlohn von 7,50 Euro/Tag. Was war die Folge?</vt:lpstr>
      <vt:lpstr>Wie viel Zeit benötigen die NäherInnen für eine Jeans?</vt:lpstr>
      <vt:lpstr>Wie viel Zeit benötigen die NäherInnen für eine Jeans?</vt:lpstr>
      <vt:lpstr>Wie viele Stunden arbeiten NäherInnen wöchentlich?</vt:lpstr>
      <vt:lpstr>Wie viele Stunden arbeiten NäherInnen wöchentlich?</vt:lpstr>
      <vt:lpstr>Wer sind die Hauptabnehmer von Kleidung aus Bangladesch?</vt:lpstr>
      <vt:lpstr>Wer sind die Hauptabnehmer von Kleidung aus Bangladesch?</vt:lpstr>
      <vt:lpstr>Wo gibt es Kritikpunkte im Baumwollanbau  und der Textilindustrie?</vt:lpstr>
      <vt:lpstr>Wo gibt es Kritikpunkte im Baumwollanbau  und der Textilindustrie?</vt:lpstr>
      <vt:lpstr>1, 2 oder 3  Teil II</vt:lpstr>
      <vt:lpstr>Wie viel Pestizide werden pro Tonne Baumwolle im Anbau verbraucht?</vt:lpstr>
      <vt:lpstr>Wie viel Pestizide werden pro Tonne Baumwolle im Anbau verbraucht?</vt:lpstr>
      <vt:lpstr>Welchen Vorteil hat Bio-Baumwolle?</vt:lpstr>
      <vt:lpstr>Welchen Vorteil hat Bio-Baumwolle?</vt:lpstr>
      <vt:lpstr>Wie hoch war der Anteil an Bio-Baumwolle in der Saison 2010/2011?</vt:lpstr>
      <vt:lpstr>Wie hoch war der Anteil an Bio-Baumwolle in der Saison 2010/2011?</vt:lpstr>
      <vt:lpstr>Wie viel Pestizide entstehen vom Anbau bis zum Verkauf einer Jeans?</vt:lpstr>
      <vt:lpstr>Wie viel Pestizide entstehen vom Anbau bis zum Verkauf einer Jeans?</vt:lpstr>
      <vt:lpstr>Wie viel Wasser wird bei der Herstellung einer Jeans benötigt?</vt:lpstr>
      <vt:lpstr>Wie viel Wasser wird bei der Herstellung einer Jeans benötigt?</vt:lpstr>
      <vt:lpstr>Wie viele Kilometer reist eine Jeans um die Welt bis sie bei uns im Laden liegt?</vt:lpstr>
      <vt:lpstr>Wie viele Kilometer reist eine Jeans um die Welt bis sie bei uns im Laden liegt?</vt:lpstr>
      <vt:lpstr>Wie viel CO2 entsteht durch den Transport mit dem Schiff von Baumwolle aus den USA, über die Produktion in Bangladesch bis zum Verkauf bei uns?</vt:lpstr>
      <vt:lpstr>Wie viel CO2 entsteht durch den Transport mit dem Schiff von Baumwolle aus den USA, über die Produktion in Bangladesch bis zum Verkauf bei uns?</vt:lpstr>
      <vt:lpstr>Wie viel CO2 entsteht durch den Transport mit dem Flugzeug von Baumwolle aus den USA, über die Produktion in Bangladesch bis zum Verkauf bei uns?</vt:lpstr>
      <vt:lpstr>Wie viel CO2 entsteht durch den Transport mit dem Flugzeug von Baumwolle aus den USA, über die Produktion in Bangladesch bis zum Verkauf bei uns?</vt:lpstr>
      <vt:lpstr>Wie viel CO2 entsteht durch Versand, Lagerung und Retour eine Longshirts mit dem LKW in Deutschland?</vt:lpstr>
      <vt:lpstr>Wie viel CO2 entsteht durch Versand, Lagerung und Retour eine Longshirts mit dem LKW in Deutschland?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Jonathan Heinen</dc:creator>
  <cp:lastModifiedBy>Mirijam</cp:lastModifiedBy>
  <cp:revision>80</cp:revision>
  <cp:lastPrinted>2011-05-19T01:10:50Z</cp:lastPrinted>
  <dcterms:created xsi:type="dcterms:W3CDTF">2011-05-18T18:07:54Z</dcterms:created>
  <dcterms:modified xsi:type="dcterms:W3CDTF">2014-11-24T08:43:15Z</dcterms:modified>
</cp:coreProperties>
</file>